
<file path=[Content_Types].xml><?xml version="1.0" encoding="utf-8"?>
<Types xmlns="http://schemas.openxmlformats.org/package/2006/content-types">
  <Default Extension="png" ContentType="image/png"/>
  <Default Extension="svg" ContentType="image/svg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gif" ContentType="image/gif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"/>
  </p:notesMasterIdLst>
  <p:sldIdLst>
    <p:sldId id="267" r:id="rId2"/>
    <p:sldId id="268" r:id="rId3"/>
  </p:sldIdLst>
  <p:sldSz cx="11052175" cy="7920038"/>
  <p:notesSz cx="9928225" cy="67976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494">
          <p15:clr>
            <a:srgbClr val="A4A3A4"/>
          </p15:clr>
        </p15:guide>
        <p15:guide id="2" pos="34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3364C7"/>
    <a:srgbClr val="5494FC"/>
    <a:srgbClr val="69A0FD"/>
    <a:srgbClr val="EAF2FF"/>
    <a:srgbClr val="FFFFFF"/>
    <a:srgbClr val="FBF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995" autoAdjust="0"/>
    <p:restoredTop sz="98161" autoAdjust="0"/>
  </p:normalViewPr>
  <p:slideViewPr>
    <p:cSldViewPr snapToGrid="0">
      <p:cViewPr varScale="1">
        <p:scale>
          <a:sx n="99" d="100"/>
          <a:sy n="99" d="100"/>
        </p:scale>
        <p:origin x="-1386" y="-96"/>
      </p:cViewPr>
      <p:guideLst>
        <p:guide orient="horz" pos="2494"/>
        <p:guide pos="348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231" cy="34145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4271" y="0"/>
            <a:ext cx="4302231" cy="34145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8F65B8-1126-4ED6-BC88-5E4827433E21}" type="datetimeFigureOut">
              <a:rPr lang="ru-RU" smtClean="0"/>
              <a:pPr/>
              <a:t>22.12.2025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363913" y="849313"/>
            <a:ext cx="3200400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823" y="3271382"/>
            <a:ext cx="7942580" cy="267658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456219"/>
            <a:ext cx="4302231" cy="3414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4271" y="6456219"/>
            <a:ext cx="4302231" cy="3414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0C2180-7F1F-46D2-8BDA-59FA0519B8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85732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50427" rtl="0" eaLnBrk="1" latinLnBrk="0" hangingPunct="1">
      <a:defRPr sz="1247" kern="1200">
        <a:solidFill>
          <a:schemeClr val="tx1"/>
        </a:solidFill>
        <a:latin typeface="+mn-lt"/>
        <a:ea typeface="+mn-ea"/>
        <a:cs typeface="+mn-cs"/>
      </a:defRPr>
    </a:lvl1pPr>
    <a:lvl2pPr marL="475214" algn="l" defTabSz="950427" rtl="0" eaLnBrk="1" latinLnBrk="0" hangingPunct="1">
      <a:defRPr sz="1247" kern="1200">
        <a:solidFill>
          <a:schemeClr val="tx1"/>
        </a:solidFill>
        <a:latin typeface="+mn-lt"/>
        <a:ea typeface="+mn-ea"/>
        <a:cs typeface="+mn-cs"/>
      </a:defRPr>
    </a:lvl2pPr>
    <a:lvl3pPr marL="950427" algn="l" defTabSz="950427" rtl="0" eaLnBrk="1" latinLnBrk="0" hangingPunct="1">
      <a:defRPr sz="1247" kern="1200">
        <a:solidFill>
          <a:schemeClr val="tx1"/>
        </a:solidFill>
        <a:latin typeface="+mn-lt"/>
        <a:ea typeface="+mn-ea"/>
        <a:cs typeface="+mn-cs"/>
      </a:defRPr>
    </a:lvl3pPr>
    <a:lvl4pPr marL="1425641" algn="l" defTabSz="950427" rtl="0" eaLnBrk="1" latinLnBrk="0" hangingPunct="1">
      <a:defRPr sz="1247" kern="1200">
        <a:solidFill>
          <a:schemeClr val="tx1"/>
        </a:solidFill>
        <a:latin typeface="+mn-lt"/>
        <a:ea typeface="+mn-ea"/>
        <a:cs typeface="+mn-cs"/>
      </a:defRPr>
    </a:lvl4pPr>
    <a:lvl5pPr marL="1900855" algn="l" defTabSz="950427" rtl="0" eaLnBrk="1" latinLnBrk="0" hangingPunct="1">
      <a:defRPr sz="1247" kern="1200">
        <a:solidFill>
          <a:schemeClr val="tx1"/>
        </a:solidFill>
        <a:latin typeface="+mn-lt"/>
        <a:ea typeface="+mn-ea"/>
        <a:cs typeface="+mn-cs"/>
      </a:defRPr>
    </a:lvl5pPr>
    <a:lvl6pPr marL="2376068" algn="l" defTabSz="950427" rtl="0" eaLnBrk="1" latinLnBrk="0" hangingPunct="1">
      <a:defRPr sz="1247" kern="1200">
        <a:solidFill>
          <a:schemeClr val="tx1"/>
        </a:solidFill>
        <a:latin typeface="+mn-lt"/>
        <a:ea typeface="+mn-ea"/>
        <a:cs typeface="+mn-cs"/>
      </a:defRPr>
    </a:lvl6pPr>
    <a:lvl7pPr marL="2851282" algn="l" defTabSz="950427" rtl="0" eaLnBrk="1" latinLnBrk="0" hangingPunct="1">
      <a:defRPr sz="1247" kern="1200">
        <a:solidFill>
          <a:schemeClr val="tx1"/>
        </a:solidFill>
        <a:latin typeface="+mn-lt"/>
        <a:ea typeface="+mn-ea"/>
        <a:cs typeface="+mn-cs"/>
      </a:defRPr>
    </a:lvl7pPr>
    <a:lvl8pPr marL="3326496" algn="l" defTabSz="950427" rtl="0" eaLnBrk="1" latinLnBrk="0" hangingPunct="1">
      <a:defRPr sz="1247" kern="1200">
        <a:solidFill>
          <a:schemeClr val="tx1"/>
        </a:solidFill>
        <a:latin typeface="+mn-lt"/>
        <a:ea typeface="+mn-ea"/>
        <a:cs typeface="+mn-cs"/>
      </a:defRPr>
    </a:lvl8pPr>
    <a:lvl9pPr marL="3801709" algn="l" defTabSz="950427" rtl="0" eaLnBrk="1" latinLnBrk="0" hangingPunct="1">
      <a:defRPr sz="124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нешняя сторон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" name="Группа 121">
            <a:extLst>
              <a:ext uri="{FF2B5EF4-FFF2-40B4-BE49-F238E27FC236}">
                <a16:creationId xmlns:a16="http://schemas.microsoft.com/office/drawing/2014/main" xmlns="" id="{A5BD746B-49C1-7066-C14E-77D15CDC7644}"/>
              </a:ext>
            </a:extLst>
          </p:cNvPr>
          <p:cNvGrpSpPr/>
          <p:nvPr userDrawn="1"/>
        </p:nvGrpSpPr>
        <p:grpSpPr>
          <a:xfrm>
            <a:off x="-446891" y="-426030"/>
            <a:ext cx="11942445" cy="8776280"/>
            <a:chOff x="-446891" y="-426030"/>
            <a:chExt cx="11942445" cy="8776280"/>
          </a:xfrm>
        </p:grpSpPr>
        <p:grpSp>
          <p:nvGrpSpPr>
            <p:cNvPr id="119" name="Группа 118">
              <a:extLst>
                <a:ext uri="{FF2B5EF4-FFF2-40B4-BE49-F238E27FC236}">
                  <a16:creationId xmlns:a16="http://schemas.microsoft.com/office/drawing/2014/main" xmlns="" id="{F9A51A81-CCA0-FC16-8442-D5C408DA3623}"/>
                </a:ext>
              </a:extLst>
            </p:cNvPr>
            <p:cNvGrpSpPr/>
            <p:nvPr/>
          </p:nvGrpSpPr>
          <p:grpSpPr>
            <a:xfrm>
              <a:off x="-446891" y="7740019"/>
              <a:ext cx="11942445" cy="0"/>
              <a:chOff x="-446891" y="7742014"/>
              <a:chExt cx="11942445" cy="0"/>
            </a:xfrm>
          </p:grpSpPr>
          <p:cxnSp>
            <p:nvCxnSpPr>
              <p:cNvPr id="16" name="Прямая соединительная линия 15">
                <a:extLst>
                  <a:ext uri="{FF2B5EF4-FFF2-40B4-BE49-F238E27FC236}">
                    <a16:creationId xmlns:a16="http://schemas.microsoft.com/office/drawing/2014/main" xmlns="" id="{93D2F17F-8C71-37CD-AFDB-1438BDC8A62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-446891" y="7742014"/>
                <a:ext cx="570716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Прямая соединительная линия 17">
                <a:extLst>
                  <a:ext uri="{FF2B5EF4-FFF2-40B4-BE49-F238E27FC236}">
                    <a16:creationId xmlns:a16="http://schemas.microsoft.com/office/drawing/2014/main" xmlns="" id="{2DD2B811-C57F-2434-B9AC-F2CE741B36D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924838" y="7742014"/>
                <a:ext cx="570716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8" name="Группа 117">
              <a:extLst>
                <a:ext uri="{FF2B5EF4-FFF2-40B4-BE49-F238E27FC236}">
                  <a16:creationId xmlns:a16="http://schemas.microsoft.com/office/drawing/2014/main" xmlns="" id="{E5742C2A-4A69-4586-7C38-AA8B0929A133}"/>
                </a:ext>
              </a:extLst>
            </p:cNvPr>
            <p:cNvGrpSpPr/>
            <p:nvPr/>
          </p:nvGrpSpPr>
          <p:grpSpPr>
            <a:xfrm>
              <a:off x="-446891" y="180019"/>
              <a:ext cx="11942445" cy="0"/>
              <a:chOff x="-446891" y="179388"/>
              <a:chExt cx="11942445" cy="0"/>
            </a:xfrm>
          </p:grpSpPr>
          <p:cxnSp>
            <p:nvCxnSpPr>
              <p:cNvPr id="17" name="Прямая соединительная линия 16">
                <a:extLst>
                  <a:ext uri="{FF2B5EF4-FFF2-40B4-BE49-F238E27FC236}">
                    <a16:creationId xmlns:a16="http://schemas.microsoft.com/office/drawing/2014/main" xmlns="" id="{7FC62D9B-F4D8-B11C-2955-8EF82B2D493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924838" y="179388"/>
                <a:ext cx="570716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Прямая соединительная линия 13">
                <a:extLst>
                  <a:ext uri="{FF2B5EF4-FFF2-40B4-BE49-F238E27FC236}">
                    <a16:creationId xmlns:a16="http://schemas.microsoft.com/office/drawing/2014/main" xmlns="" id="{20A47AB8-41F8-7DD5-A652-5F6CC87BCE5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-446891" y="179388"/>
                <a:ext cx="570716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6" name="Группа 115">
              <a:extLst>
                <a:ext uri="{FF2B5EF4-FFF2-40B4-BE49-F238E27FC236}">
                  <a16:creationId xmlns:a16="http://schemas.microsoft.com/office/drawing/2014/main" xmlns="" id="{1CFD5552-C830-25E0-9EAE-DB5140B4434E}"/>
                </a:ext>
              </a:extLst>
            </p:cNvPr>
            <p:cNvGrpSpPr/>
            <p:nvPr/>
          </p:nvGrpSpPr>
          <p:grpSpPr>
            <a:xfrm>
              <a:off x="180502" y="-426030"/>
              <a:ext cx="0" cy="8776280"/>
              <a:chOff x="166687" y="-426030"/>
              <a:chExt cx="0" cy="8776280"/>
            </a:xfrm>
          </p:grpSpPr>
          <p:cxnSp>
            <p:nvCxnSpPr>
              <p:cNvPr id="22" name="Прямая соединительная линия 21">
                <a:extLst>
                  <a:ext uri="{FF2B5EF4-FFF2-40B4-BE49-F238E27FC236}">
                    <a16:creationId xmlns:a16="http://schemas.microsoft.com/office/drawing/2014/main" xmlns="" id="{F158E3A4-27AA-CD68-8340-CBBA7683EF8A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-118671" y="-140672"/>
                <a:ext cx="570716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Прямая соединительная линия 22">
                <a:extLst>
                  <a:ext uri="{FF2B5EF4-FFF2-40B4-BE49-F238E27FC236}">
                    <a16:creationId xmlns:a16="http://schemas.microsoft.com/office/drawing/2014/main" xmlns="" id="{3C4FD4A1-033E-BA45-B80F-31EF601024FA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-118671" y="8064892"/>
                <a:ext cx="570716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7" name="Группа 116">
              <a:extLst>
                <a:ext uri="{FF2B5EF4-FFF2-40B4-BE49-F238E27FC236}">
                  <a16:creationId xmlns:a16="http://schemas.microsoft.com/office/drawing/2014/main" xmlns="" id="{191FE07C-010A-FE93-A414-C40D5C72A01B}"/>
                </a:ext>
              </a:extLst>
            </p:cNvPr>
            <p:cNvGrpSpPr/>
            <p:nvPr/>
          </p:nvGrpSpPr>
          <p:grpSpPr>
            <a:xfrm>
              <a:off x="10871672" y="-426030"/>
              <a:ext cx="0" cy="8776280"/>
              <a:chOff x="10891206" y="-426030"/>
              <a:chExt cx="0" cy="8776280"/>
            </a:xfrm>
          </p:grpSpPr>
          <p:cxnSp>
            <p:nvCxnSpPr>
              <p:cNvPr id="24" name="Прямая соединительная линия 23">
                <a:extLst>
                  <a:ext uri="{FF2B5EF4-FFF2-40B4-BE49-F238E27FC236}">
                    <a16:creationId xmlns:a16="http://schemas.microsoft.com/office/drawing/2014/main" xmlns="" id="{5605AEC0-0049-4B56-0B90-198701FDFAFD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10605848" y="-140672"/>
                <a:ext cx="570716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Прямая соединительная линия 24">
                <a:extLst>
                  <a:ext uri="{FF2B5EF4-FFF2-40B4-BE49-F238E27FC236}">
                    <a16:creationId xmlns:a16="http://schemas.microsoft.com/office/drawing/2014/main" xmlns="" id="{8246FFD6-1CFF-D738-2CA3-4EDE86866A27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10605848" y="8064892"/>
                <a:ext cx="570716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1" name="Группа 120">
              <a:extLst>
                <a:ext uri="{FF2B5EF4-FFF2-40B4-BE49-F238E27FC236}">
                  <a16:creationId xmlns:a16="http://schemas.microsoft.com/office/drawing/2014/main" xmlns="" id="{BADF7AA3-ADF1-7FAA-6688-F55B8C7B11ED}"/>
                </a:ext>
              </a:extLst>
            </p:cNvPr>
            <p:cNvGrpSpPr/>
            <p:nvPr/>
          </p:nvGrpSpPr>
          <p:grpSpPr>
            <a:xfrm>
              <a:off x="7271672" y="-426030"/>
              <a:ext cx="0" cy="8776280"/>
              <a:chOff x="7257027" y="-426030"/>
              <a:chExt cx="0" cy="8776280"/>
            </a:xfrm>
          </p:grpSpPr>
          <p:cxnSp>
            <p:nvCxnSpPr>
              <p:cNvPr id="32" name="Прямая соединительная линия 31">
                <a:extLst>
                  <a:ext uri="{FF2B5EF4-FFF2-40B4-BE49-F238E27FC236}">
                    <a16:creationId xmlns:a16="http://schemas.microsoft.com/office/drawing/2014/main" xmlns="" id="{75C93750-5C1F-BA96-F5CE-B22C0AFC5A9C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6971669" y="-140672"/>
                <a:ext cx="570716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Прямая соединительная линия 32">
                <a:extLst>
                  <a:ext uri="{FF2B5EF4-FFF2-40B4-BE49-F238E27FC236}">
                    <a16:creationId xmlns:a16="http://schemas.microsoft.com/office/drawing/2014/main" xmlns="" id="{81679FA3-4042-81F1-66C1-D81674F3D03D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6971669" y="8064892"/>
                <a:ext cx="570716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0" name="Группа 119">
              <a:extLst>
                <a:ext uri="{FF2B5EF4-FFF2-40B4-BE49-F238E27FC236}">
                  <a16:creationId xmlns:a16="http://schemas.microsoft.com/office/drawing/2014/main" xmlns="" id="{97FE309A-8470-49B5-67F4-87FCEA619840}"/>
                </a:ext>
              </a:extLst>
            </p:cNvPr>
            <p:cNvGrpSpPr/>
            <p:nvPr/>
          </p:nvGrpSpPr>
          <p:grpSpPr>
            <a:xfrm>
              <a:off x="3725672" y="-426030"/>
              <a:ext cx="0" cy="8776280"/>
              <a:chOff x="3711857" y="-426030"/>
              <a:chExt cx="0" cy="8776280"/>
            </a:xfrm>
          </p:grpSpPr>
          <p:cxnSp>
            <p:nvCxnSpPr>
              <p:cNvPr id="35" name="Прямая соединительная линия 34">
                <a:extLst>
                  <a:ext uri="{FF2B5EF4-FFF2-40B4-BE49-F238E27FC236}">
                    <a16:creationId xmlns:a16="http://schemas.microsoft.com/office/drawing/2014/main" xmlns="" id="{448AD55E-1F54-AECD-D0F6-5DA5995E16FA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3426499" y="-140672"/>
                <a:ext cx="570716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Прямая соединительная линия 35">
                <a:extLst>
                  <a:ext uri="{FF2B5EF4-FFF2-40B4-BE49-F238E27FC236}">
                    <a16:creationId xmlns:a16="http://schemas.microsoft.com/office/drawing/2014/main" xmlns="" id="{8C5920CC-EED3-44FE-BDF6-E4FF25A7D331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3426499" y="8064892"/>
                <a:ext cx="570716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xmlns="" val="535873585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нутренняя сторон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" name="Группа 121">
            <a:extLst>
              <a:ext uri="{FF2B5EF4-FFF2-40B4-BE49-F238E27FC236}">
                <a16:creationId xmlns:a16="http://schemas.microsoft.com/office/drawing/2014/main" xmlns="" id="{A5BD746B-49C1-7066-C14E-77D15CDC7644}"/>
              </a:ext>
            </a:extLst>
          </p:cNvPr>
          <p:cNvGrpSpPr/>
          <p:nvPr userDrawn="1"/>
        </p:nvGrpSpPr>
        <p:grpSpPr>
          <a:xfrm flipH="1">
            <a:off x="-446891" y="-426030"/>
            <a:ext cx="11942445" cy="8776280"/>
            <a:chOff x="-446891" y="-426030"/>
            <a:chExt cx="11942445" cy="8776280"/>
          </a:xfrm>
        </p:grpSpPr>
        <p:grpSp>
          <p:nvGrpSpPr>
            <p:cNvPr id="119" name="Группа 118">
              <a:extLst>
                <a:ext uri="{FF2B5EF4-FFF2-40B4-BE49-F238E27FC236}">
                  <a16:creationId xmlns:a16="http://schemas.microsoft.com/office/drawing/2014/main" xmlns="" id="{F9A51A81-CCA0-FC16-8442-D5C408DA3623}"/>
                </a:ext>
              </a:extLst>
            </p:cNvPr>
            <p:cNvGrpSpPr/>
            <p:nvPr/>
          </p:nvGrpSpPr>
          <p:grpSpPr>
            <a:xfrm>
              <a:off x="-446891" y="7740019"/>
              <a:ext cx="11942445" cy="0"/>
              <a:chOff x="-446891" y="7742014"/>
              <a:chExt cx="11942445" cy="0"/>
            </a:xfrm>
          </p:grpSpPr>
          <p:cxnSp>
            <p:nvCxnSpPr>
              <p:cNvPr id="16" name="Прямая соединительная линия 15">
                <a:extLst>
                  <a:ext uri="{FF2B5EF4-FFF2-40B4-BE49-F238E27FC236}">
                    <a16:creationId xmlns:a16="http://schemas.microsoft.com/office/drawing/2014/main" xmlns="" id="{93D2F17F-8C71-37CD-AFDB-1438BDC8A62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-446891" y="7742014"/>
                <a:ext cx="570716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Прямая соединительная линия 17">
                <a:extLst>
                  <a:ext uri="{FF2B5EF4-FFF2-40B4-BE49-F238E27FC236}">
                    <a16:creationId xmlns:a16="http://schemas.microsoft.com/office/drawing/2014/main" xmlns="" id="{2DD2B811-C57F-2434-B9AC-F2CE741B36D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924838" y="7742014"/>
                <a:ext cx="570716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8" name="Группа 117">
              <a:extLst>
                <a:ext uri="{FF2B5EF4-FFF2-40B4-BE49-F238E27FC236}">
                  <a16:creationId xmlns:a16="http://schemas.microsoft.com/office/drawing/2014/main" xmlns="" id="{E5742C2A-4A69-4586-7C38-AA8B0929A133}"/>
                </a:ext>
              </a:extLst>
            </p:cNvPr>
            <p:cNvGrpSpPr/>
            <p:nvPr/>
          </p:nvGrpSpPr>
          <p:grpSpPr>
            <a:xfrm>
              <a:off x="-446891" y="180019"/>
              <a:ext cx="11942445" cy="0"/>
              <a:chOff x="-446891" y="179388"/>
              <a:chExt cx="11942445" cy="0"/>
            </a:xfrm>
          </p:grpSpPr>
          <p:cxnSp>
            <p:nvCxnSpPr>
              <p:cNvPr id="17" name="Прямая соединительная линия 16">
                <a:extLst>
                  <a:ext uri="{FF2B5EF4-FFF2-40B4-BE49-F238E27FC236}">
                    <a16:creationId xmlns:a16="http://schemas.microsoft.com/office/drawing/2014/main" xmlns="" id="{7FC62D9B-F4D8-B11C-2955-8EF82B2D493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924838" y="179388"/>
                <a:ext cx="570716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Прямая соединительная линия 13">
                <a:extLst>
                  <a:ext uri="{FF2B5EF4-FFF2-40B4-BE49-F238E27FC236}">
                    <a16:creationId xmlns:a16="http://schemas.microsoft.com/office/drawing/2014/main" xmlns="" id="{20A47AB8-41F8-7DD5-A652-5F6CC87BCE5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-446891" y="179388"/>
                <a:ext cx="570716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6" name="Группа 115">
              <a:extLst>
                <a:ext uri="{FF2B5EF4-FFF2-40B4-BE49-F238E27FC236}">
                  <a16:creationId xmlns:a16="http://schemas.microsoft.com/office/drawing/2014/main" xmlns="" id="{1CFD5552-C830-25E0-9EAE-DB5140B4434E}"/>
                </a:ext>
              </a:extLst>
            </p:cNvPr>
            <p:cNvGrpSpPr/>
            <p:nvPr/>
          </p:nvGrpSpPr>
          <p:grpSpPr>
            <a:xfrm>
              <a:off x="180502" y="-426030"/>
              <a:ext cx="0" cy="8776280"/>
              <a:chOff x="166687" y="-426030"/>
              <a:chExt cx="0" cy="8776280"/>
            </a:xfrm>
          </p:grpSpPr>
          <p:cxnSp>
            <p:nvCxnSpPr>
              <p:cNvPr id="22" name="Прямая соединительная линия 21">
                <a:extLst>
                  <a:ext uri="{FF2B5EF4-FFF2-40B4-BE49-F238E27FC236}">
                    <a16:creationId xmlns:a16="http://schemas.microsoft.com/office/drawing/2014/main" xmlns="" id="{F158E3A4-27AA-CD68-8340-CBBA7683EF8A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-118671" y="-140672"/>
                <a:ext cx="570716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Прямая соединительная линия 22">
                <a:extLst>
                  <a:ext uri="{FF2B5EF4-FFF2-40B4-BE49-F238E27FC236}">
                    <a16:creationId xmlns:a16="http://schemas.microsoft.com/office/drawing/2014/main" xmlns="" id="{3C4FD4A1-033E-BA45-B80F-31EF601024FA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-118671" y="8064892"/>
                <a:ext cx="570716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7" name="Группа 116">
              <a:extLst>
                <a:ext uri="{FF2B5EF4-FFF2-40B4-BE49-F238E27FC236}">
                  <a16:creationId xmlns:a16="http://schemas.microsoft.com/office/drawing/2014/main" xmlns="" id="{191FE07C-010A-FE93-A414-C40D5C72A01B}"/>
                </a:ext>
              </a:extLst>
            </p:cNvPr>
            <p:cNvGrpSpPr/>
            <p:nvPr/>
          </p:nvGrpSpPr>
          <p:grpSpPr>
            <a:xfrm>
              <a:off x="10871672" y="-426030"/>
              <a:ext cx="0" cy="8776280"/>
              <a:chOff x="10891206" y="-426030"/>
              <a:chExt cx="0" cy="8776280"/>
            </a:xfrm>
          </p:grpSpPr>
          <p:cxnSp>
            <p:nvCxnSpPr>
              <p:cNvPr id="24" name="Прямая соединительная линия 23">
                <a:extLst>
                  <a:ext uri="{FF2B5EF4-FFF2-40B4-BE49-F238E27FC236}">
                    <a16:creationId xmlns:a16="http://schemas.microsoft.com/office/drawing/2014/main" xmlns="" id="{5605AEC0-0049-4B56-0B90-198701FDFAFD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10605848" y="-140672"/>
                <a:ext cx="570716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Прямая соединительная линия 24">
                <a:extLst>
                  <a:ext uri="{FF2B5EF4-FFF2-40B4-BE49-F238E27FC236}">
                    <a16:creationId xmlns:a16="http://schemas.microsoft.com/office/drawing/2014/main" xmlns="" id="{8246FFD6-1CFF-D738-2CA3-4EDE86866A27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10605848" y="8064892"/>
                <a:ext cx="570716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1" name="Группа 120">
              <a:extLst>
                <a:ext uri="{FF2B5EF4-FFF2-40B4-BE49-F238E27FC236}">
                  <a16:creationId xmlns:a16="http://schemas.microsoft.com/office/drawing/2014/main" xmlns="" id="{BADF7AA3-ADF1-7FAA-6688-F55B8C7B11ED}"/>
                </a:ext>
              </a:extLst>
            </p:cNvPr>
            <p:cNvGrpSpPr/>
            <p:nvPr/>
          </p:nvGrpSpPr>
          <p:grpSpPr>
            <a:xfrm>
              <a:off x="7271672" y="-426030"/>
              <a:ext cx="0" cy="8776280"/>
              <a:chOff x="7257027" y="-426030"/>
              <a:chExt cx="0" cy="8776280"/>
            </a:xfrm>
          </p:grpSpPr>
          <p:cxnSp>
            <p:nvCxnSpPr>
              <p:cNvPr id="32" name="Прямая соединительная линия 31">
                <a:extLst>
                  <a:ext uri="{FF2B5EF4-FFF2-40B4-BE49-F238E27FC236}">
                    <a16:creationId xmlns:a16="http://schemas.microsoft.com/office/drawing/2014/main" xmlns="" id="{75C93750-5C1F-BA96-F5CE-B22C0AFC5A9C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6971669" y="-140672"/>
                <a:ext cx="570716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Прямая соединительная линия 32">
                <a:extLst>
                  <a:ext uri="{FF2B5EF4-FFF2-40B4-BE49-F238E27FC236}">
                    <a16:creationId xmlns:a16="http://schemas.microsoft.com/office/drawing/2014/main" xmlns="" id="{81679FA3-4042-81F1-66C1-D81674F3D03D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6971669" y="8064892"/>
                <a:ext cx="570716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0" name="Группа 119">
              <a:extLst>
                <a:ext uri="{FF2B5EF4-FFF2-40B4-BE49-F238E27FC236}">
                  <a16:creationId xmlns:a16="http://schemas.microsoft.com/office/drawing/2014/main" xmlns="" id="{97FE309A-8470-49B5-67F4-87FCEA619840}"/>
                </a:ext>
              </a:extLst>
            </p:cNvPr>
            <p:cNvGrpSpPr/>
            <p:nvPr/>
          </p:nvGrpSpPr>
          <p:grpSpPr>
            <a:xfrm>
              <a:off x="3725672" y="-426030"/>
              <a:ext cx="0" cy="8776280"/>
              <a:chOff x="3711857" y="-426030"/>
              <a:chExt cx="0" cy="8776280"/>
            </a:xfrm>
          </p:grpSpPr>
          <p:cxnSp>
            <p:nvCxnSpPr>
              <p:cNvPr id="35" name="Прямая соединительная линия 34">
                <a:extLst>
                  <a:ext uri="{FF2B5EF4-FFF2-40B4-BE49-F238E27FC236}">
                    <a16:creationId xmlns:a16="http://schemas.microsoft.com/office/drawing/2014/main" xmlns="" id="{448AD55E-1F54-AECD-D0F6-5DA5995E16FA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3426499" y="-140672"/>
                <a:ext cx="570716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Прямая соединительная линия 35">
                <a:extLst>
                  <a:ext uri="{FF2B5EF4-FFF2-40B4-BE49-F238E27FC236}">
                    <a16:creationId xmlns:a16="http://schemas.microsoft.com/office/drawing/2014/main" xmlns="" id="{8C5920CC-EED3-44FE-BDF6-E4FF25A7D331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3426499" y="8064892"/>
                <a:ext cx="570716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xmlns="" val="1795014612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825223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xStyles>
    <p:titleStyle>
      <a:lvl1pPr algn="l" defTabSz="1056041" rtl="0" eaLnBrk="1" latinLnBrk="0" hangingPunct="1">
        <a:lnSpc>
          <a:spcPct val="90000"/>
        </a:lnSpc>
        <a:spcBef>
          <a:spcPct val="0"/>
        </a:spcBef>
        <a:buNone/>
        <a:defRPr sz="508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4010" indent="-264010" algn="l" defTabSz="1056041" rtl="0" eaLnBrk="1" latinLnBrk="0" hangingPunct="1">
        <a:lnSpc>
          <a:spcPct val="90000"/>
        </a:lnSpc>
        <a:spcBef>
          <a:spcPts val="1155"/>
        </a:spcBef>
        <a:buFont typeface="Arial" panose="020B0604020202020204" pitchFamily="34" charset="0"/>
        <a:buChar char="•"/>
        <a:defRPr sz="3234" kern="1200">
          <a:solidFill>
            <a:schemeClr val="tx1"/>
          </a:solidFill>
          <a:latin typeface="+mn-lt"/>
          <a:ea typeface="+mn-ea"/>
          <a:cs typeface="+mn-cs"/>
        </a:defRPr>
      </a:lvl1pPr>
      <a:lvl2pPr marL="792030" indent="-264010" algn="l" defTabSz="1056041" rtl="0" eaLnBrk="1" latinLnBrk="0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772" kern="1200">
          <a:solidFill>
            <a:schemeClr val="tx1"/>
          </a:solidFill>
          <a:latin typeface="+mn-lt"/>
          <a:ea typeface="+mn-ea"/>
          <a:cs typeface="+mn-cs"/>
        </a:defRPr>
      </a:lvl2pPr>
      <a:lvl3pPr marL="1320051" indent="-264010" algn="l" defTabSz="1056041" rtl="0" eaLnBrk="1" latinLnBrk="0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310" kern="1200">
          <a:solidFill>
            <a:schemeClr val="tx1"/>
          </a:solidFill>
          <a:latin typeface="+mn-lt"/>
          <a:ea typeface="+mn-ea"/>
          <a:cs typeface="+mn-cs"/>
        </a:defRPr>
      </a:lvl3pPr>
      <a:lvl4pPr marL="1848071" indent="-264010" algn="l" defTabSz="1056041" rtl="0" eaLnBrk="1" latinLnBrk="0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4pPr>
      <a:lvl5pPr marL="2376091" indent="-264010" algn="l" defTabSz="1056041" rtl="0" eaLnBrk="1" latinLnBrk="0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5pPr>
      <a:lvl6pPr marL="2904112" indent="-264010" algn="l" defTabSz="1056041" rtl="0" eaLnBrk="1" latinLnBrk="0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6pPr>
      <a:lvl7pPr marL="3432132" indent="-264010" algn="l" defTabSz="1056041" rtl="0" eaLnBrk="1" latinLnBrk="0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7pPr>
      <a:lvl8pPr marL="3960152" indent="-264010" algn="l" defTabSz="1056041" rtl="0" eaLnBrk="1" latinLnBrk="0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8pPr>
      <a:lvl9pPr marL="4488172" indent="-264010" algn="l" defTabSz="1056041" rtl="0" eaLnBrk="1" latinLnBrk="0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56041" rtl="0" eaLnBrk="1" latinLnBrk="0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1pPr>
      <a:lvl2pPr marL="528020" algn="l" defTabSz="1056041" rtl="0" eaLnBrk="1" latinLnBrk="0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2pPr>
      <a:lvl3pPr marL="1056041" algn="l" defTabSz="1056041" rtl="0" eaLnBrk="1" latinLnBrk="0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3pPr>
      <a:lvl4pPr marL="1584061" algn="l" defTabSz="1056041" rtl="0" eaLnBrk="1" latinLnBrk="0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4pPr>
      <a:lvl5pPr marL="2112081" algn="l" defTabSz="1056041" rtl="0" eaLnBrk="1" latinLnBrk="0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5pPr>
      <a:lvl6pPr marL="2640101" algn="l" defTabSz="1056041" rtl="0" eaLnBrk="1" latinLnBrk="0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6pPr>
      <a:lvl7pPr marL="3168122" algn="l" defTabSz="1056041" rtl="0" eaLnBrk="1" latinLnBrk="0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7pPr>
      <a:lvl8pPr marL="3696142" algn="l" defTabSz="1056041" rtl="0" eaLnBrk="1" latinLnBrk="0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8pPr>
      <a:lvl9pPr marL="4224162" algn="l" defTabSz="1056041" rtl="0" eaLnBrk="1" latinLnBrk="0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png"/><Relationship Id="rId18" Type="http://schemas.openxmlformats.org/officeDocument/2006/relationships/image" Target="../media/image12.gif"/><Relationship Id="rId7" Type="http://schemas.openxmlformats.org/officeDocument/2006/relationships/image" Target="../media/image2.svg"/><Relationship Id="rId12" Type="http://schemas.openxmlformats.org/officeDocument/2006/relationships/image" Target="../media/image6.png"/><Relationship Id="rId17" Type="http://schemas.openxmlformats.org/officeDocument/2006/relationships/image" Target="../media/image11.gif"/><Relationship Id="rId2" Type="http://schemas.openxmlformats.org/officeDocument/2006/relationships/image" Target="../media/image1.png"/><Relationship Id="rId16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11" Type="http://schemas.openxmlformats.org/officeDocument/2006/relationships/image" Target="../media/image5.png"/><Relationship Id="rId15" Type="http://schemas.openxmlformats.org/officeDocument/2006/relationships/image" Target="../media/image9.gif"/><Relationship Id="rId10" Type="http://schemas.openxmlformats.org/officeDocument/2006/relationships/image" Target="../media/image4.jpeg"/><Relationship Id="rId9" Type="http://schemas.openxmlformats.org/officeDocument/2006/relationships/image" Target="../media/image3.jpeg"/><Relationship Id="rId14" Type="http://schemas.openxmlformats.org/officeDocument/2006/relationships/image" Target="../media/image8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4FB6327C-1B8C-2BED-BAB1-0E22938BB1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Прямоугольник: скругленные углы 40">
            <a:extLst>
              <a:ext uri="{FF2B5EF4-FFF2-40B4-BE49-F238E27FC236}">
                <a16:creationId xmlns:a16="http://schemas.microsoft.com/office/drawing/2014/main" xmlns="" id="{29F24137-9E62-17CE-3F9C-133E0C1858C4}"/>
              </a:ext>
            </a:extLst>
          </p:cNvPr>
          <p:cNvSpPr/>
          <p:nvPr/>
        </p:nvSpPr>
        <p:spPr>
          <a:xfrm>
            <a:off x="425303" y="723014"/>
            <a:ext cx="2828260" cy="1319830"/>
          </a:xfrm>
          <a:prstGeom prst="roundRect">
            <a:avLst>
              <a:gd name="adj" fmla="val 11667"/>
            </a:avLst>
          </a:prstGeom>
          <a:solidFill>
            <a:srgbClr val="5494FC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0" rtlCol="0" anchor="ctr" anchorCtr="0"/>
          <a:lstStyle/>
          <a:p>
            <a:pPr algn="ctr" defTabSz="956973">
              <a:lnSpc>
                <a:spcPct val="85000"/>
              </a:lnSpc>
              <a:spcAft>
                <a:spcPts val="800"/>
              </a:spcAft>
              <a:defRPr/>
            </a:pPr>
            <a:endParaRPr lang="ru-RU" sz="1400" b="1" dirty="0">
              <a:solidFill>
                <a:schemeClr val="tx1">
                  <a:lumMod val="85000"/>
                  <a:lumOff val="15000"/>
                </a:schemeClr>
              </a:solidFill>
              <a:latin typeface="Golos Text" panose="020B0503020202020204" pitchFamily="34" charset="0"/>
              <a:ea typeface="Golos Text" panose="020B0503020202020204" pitchFamily="34" charset="0"/>
              <a:cs typeface="Poppins" panose="00000500000000000000" pitchFamily="2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0BE9EB17-6D0A-30D7-EC35-AFCA41ED691C}"/>
              </a:ext>
            </a:extLst>
          </p:cNvPr>
          <p:cNvSpPr/>
          <p:nvPr/>
        </p:nvSpPr>
        <p:spPr>
          <a:xfrm>
            <a:off x="7517219" y="0"/>
            <a:ext cx="3534956" cy="2509284"/>
          </a:xfrm>
          <a:prstGeom prst="rect">
            <a:avLst/>
          </a:prstGeom>
          <a:solidFill>
            <a:srgbClr val="5494FC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7846827" y="361508"/>
            <a:ext cx="542261" cy="53162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C79C34D0-2F62-AB56-A27D-05C28B9217A9}"/>
              </a:ext>
            </a:extLst>
          </p:cNvPr>
          <p:cNvSpPr txBox="1"/>
          <p:nvPr/>
        </p:nvSpPr>
        <p:spPr>
          <a:xfrm>
            <a:off x="440070" y="2610844"/>
            <a:ext cx="2834581" cy="2154436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pPr defTabSz="1260256">
              <a:defRPr/>
            </a:pPr>
            <a:r>
              <a:rPr lang="ru-RU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  <a:cs typeface="Poppins" panose="00000500000000000000" pitchFamily="2" charset="0"/>
              </a:rPr>
              <a:t>Оформляйте трудовые отношения через трудовой договор, чтобы обеспечить применение трудового законодательства. </a:t>
            </a:r>
          </a:p>
          <a:p>
            <a:pPr defTabSz="1260256">
              <a:defRPr/>
            </a:pPr>
            <a:endParaRPr lang="ru-RU" sz="500" b="1" dirty="0" smtClean="0">
              <a:solidFill>
                <a:schemeClr val="tx1">
                  <a:lumMod val="85000"/>
                  <a:lumOff val="15000"/>
                </a:schemeClr>
              </a:solidFill>
              <a:latin typeface="Golos Text" panose="020B0503020202020204" pitchFamily="34" charset="0"/>
              <a:ea typeface="Golos Text" panose="020B0503020202020204" pitchFamily="34" charset="0"/>
              <a:cs typeface="Poppins" panose="00000500000000000000" pitchFamily="2" charset="0"/>
            </a:endParaRPr>
          </a:p>
          <a:p>
            <a:pPr defTabSz="1260256">
              <a:defRPr/>
            </a:pPr>
            <a:r>
              <a:rPr lang="ru-RU" sz="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  <a:cs typeface="Poppins" panose="00000500000000000000" pitchFamily="2" charset="0"/>
              </a:rPr>
              <a:t>Не начинайте работу без подписанного договора и проверьте указание реальной зарплаты.</a:t>
            </a:r>
            <a:endParaRPr lang="ru-RU" sz="1500" b="1" dirty="0">
              <a:solidFill>
                <a:schemeClr val="tx1">
                  <a:lumMod val="85000"/>
                  <a:lumOff val="15000"/>
                </a:schemeClr>
              </a:solidFill>
              <a:latin typeface="Golos Text" panose="020B0503020202020204" pitchFamily="34" charset="0"/>
              <a:ea typeface="Golos Text" panose="020B0503020202020204" pitchFamily="34" charset="0"/>
              <a:cs typeface="Poppins" panose="00000500000000000000" pitchFamily="2" charset="0"/>
            </a:endParaRPr>
          </a:p>
        </p:txBody>
      </p:sp>
      <p:cxnSp>
        <p:nvCxnSpPr>
          <p:cNvPr id="49" name="Прямая соединительная линия 48">
            <a:extLst>
              <a:ext uri="{FF2B5EF4-FFF2-40B4-BE49-F238E27FC236}">
                <a16:creationId xmlns:a16="http://schemas.microsoft.com/office/drawing/2014/main" xmlns="" id="{0D34C191-02D0-AB8D-35A0-712CFAF5CC67}"/>
              </a:ext>
            </a:extLst>
          </p:cNvPr>
          <p:cNvCxnSpPr>
            <a:cxnSpLocks/>
          </p:cNvCxnSpPr>
          <p:nvPr/>
        </p:nvCxnSpPr>
        <p:spPr>
          <a:xfrm>
            <a:off x="7922519" y="6653538"/>
            <a:ext cx="2937459" cy="0"/>
          </a:xfrm>
          <a:prstGeom prst="line">
            <a:avLst/>
          </a:prstGeom>
          <a:ln w="12700">
            <a:solidFill>
              <a:srgbClr val="EAF2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0" name="Graphic 9">
            <a:extLst>
              <a:ext uri="{FF2B5EF4-FFF2-40B4-BE49-F238E27FC236}">
                <a16:creationId xmlns="" xmlns:a16="http://schemas.microsoft.com/office/drawing/2014/main" id="{C4FF512C-2A48-FEE3-2F18-4839A66B98C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96DAC541-7B7A-43D3-8B79-37D633B846F1}">
                <asvg:svgBlip xmlns="" xmlns:asvg="http://schemas.microsoft.com/office/drawing/2016/SVG/main" r:embed="rId7"/>
              </a:ext>
            </a:extLst>
          </a:blip>
          <a:srcRect r="68290"/>
          <a:stretch/>
        </p:blipFill>
        <p:spPr>
          <a:xfrm>
            <a:off x="7752785" y="276852"/>
            <a:ext cx="765585" cy="769093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xmlns="" id="{2C1376C9-914B-A8C0-9DB7-FCADAACBF5D1}"/>
              </a:ext>
            </a:extLst>
          </p:cNvPr>
          <p:cNvSpPr txBox="1"/>
          <p:nvPr/>
        </p:nvSpPr>
        <p:spPr>
          <a:xfrm>
            <a:off x="8584849" y="477715"/>
            <a:ext cx="4243160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ru-RU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Golos Text" pitchFamily="34" charset="0"/>
                <a:ea typeface="Golos Text" pitchFamily="34" charset="0"/>
              </a:rPr>
              <a:t>УФНС </a:t>
            </a:r>
            <a:r>
              <a:rPr lang="ru-RU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itchFamily="34" charset="0"/>
                <a:ea typeface="Golos Text" pitchFamily="34" charset="0"/>
              </a:rPr>
              <a:t>РОССИИ </a:t>
            </a:r>
            <a:endParaRPr lang="en-US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Golos Text" pitchFamily="34" charset="0"/>
              <a:ea typeface="Golos Text" pitchFamily="34" charset="0"/>
            </a:endParaRPr>
          </a:p>
          <a:p>
            <a:r>
              <a:rPr lang="ru-RU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itchFamily="34" charset="0"/>
                <a:ea typeface="Golos Text" pitchFamily="34" charset="0"/>
              </a:rPr>
              <a:t>ПО БРЯНСКОЙ ОБЛАСТИ</a:t>
            </a:r>
            <a:endParaRPr lang="ru-RU" sz="1200" dirty="0">
              <a:solidFill>
                <a:schemeClr val="tx1">
                  <a:lumMod val="85000"/>
                  <a:lumOff val="15000"/>
                </a:schemeClr>
              </a:solidFill>
              <a:latin typeface="Golos Text" pitchFamily="34" charset="0"/>
              <a:ea typeface="Golos Text" pitchFamily="34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7607225" y="6824848"/>
            <a:ext cx="3296093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56973">
              <a:spcAft>
                <a:spcPts val="800"/>
              </a:spcAft>
              <a:defRPr/>
            </a:pPr>
            <a:r>
              <a:rPr lang="ru-RU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  <a:cs typeface="Poppins" panose="00000500000000000000" pitchFamily="2" charset="0"/>
              </a:rPr>
              <a:t>Официальное трудоустройство </a:t>
            </a:r>
            <a:br>
              <a:rPr lang="ru-RU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  <a:cs typeface="Poppins" panose="00000500000000000000" pitchFamily="2" charset="0"/>
              </a:rPr>
            </a:br>
            <a:r>
              <a:rPr lang="ru-RU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  <a:cs typeface="Poppins" panose="00000500000000000000" pitchFamily="2" charset="0"/>
              </a:rPr>
              <a:t>и заработная плата – </a:t>
            </a:r>
            <a:r>
              <a:rPr lang="ru-RU" sz="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  <a:cs typeface="Poppins" panose="00000500000000000000" pitchFamily="2" charset="0"/>
              </a:rPr>
              <a:t>ваша уверенность в завтрашнем дне!</a:t>
            </a:r>
            <a:endParaRPr lang="ru-RU" sz="1500" b="1" dirty="0">
              <a:solidFill>
                <a:schemeClr val="tx1">
                  <a:lumMod val="85000"/>
                  <a:lumOff val="15000"/>
                </a:schemeClr>
              </a:solidFill>
              <a:latin typeface="Golos Text" panose="020B0503020202020204" pitchFamily="34" charset="0"/>
              <a:ea typeface="Golos Text" panose="020B0503020202020204" pitchFamily="34" charset="0"/>
              <a:cs typeface="Poppins" panose="00000500000000000000" pitchFamily="2" charset="0"/>
            </a:endParaRPr>
          </a:p>
        </p:txBody>
      </p:sp>
      <p:pic>
        <p:nvPicPr>
          <p:cNvPr id="1030" name="Picture 6" descr="C:\Users\Inet3018\Downloads\IMG_6573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5092995"/>
            <a:ext cx="3242930" cy="2158347"/>
          </a:xfrm>
          <a:prstGeom prst="rect">
            <a:avLst/>
          </a:prstGeom>
          <a:noFill/>
        </p:spPr>
      </p:pic>
      <p:pic>
        <p:nvPicPr>
          <p:cNvPr id="4" name="Picture 2" descr="C:\Users\Inet3018\Downloads\IMG_6584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308955" y="5263118"/>
            <a:ext cx="2863078" cy="882501"/>
          </a:xfrm>
          <a:prstGeom prst="rect">
            <a:avLst/>
          </a:prstGeom>
          <a:noFill/>
        </p:spPr>
      </p:pic>
      <p:pic>
        <p:nvPicPr>
          <p:cNvPr id="1027" name="Picture 3" descr="C:\Users\Inet3018\Downloads\IMG_6582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780461" y="1810602"/>
            <a:ext cx="1490846" cy="1496125"/>
          </a:xfrm>
          <a:prstGeom prst="rect">
            <a:avLst/>
          </a:prstGeom>
          <a:noFill/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29610" y="1163715"/>
            <a:ext cx="3009014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  <a:cs typeface="Poppins" panose="00000500000000000000" pitchFamily="2" charset="0"/>
              </a:rPr>
              <a:t>СКАЖИ </a:t>
            </a:r>
            <a:r>
              <a:rPr lang="ru-RU" sz="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  <a:cs typeface="Poppins" panose="00000500000000000000" pitchFamily="2" charset="0"/>
              </a:rPr>
              <a:t>«НЕТ» </a:t>
            </a:r>
            <a:r>
              <a:rPr lang="ru-RU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  <a:cs typeface="Poppins" panose="00000500000000000000" pitchFamily="2" charset="0"/>
              </a:rPr>
              <a:t>ЗАРПЛАТЕ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  <a:cs typeface="Poppins" panose="00000500000000000000" pitchFamily="2" charset="0"/>
              </a:rPr>
              <a:t>В </a:t>
            </a:r>
            <a:r>
              <a:rPr lang="ru-RU" sz="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  <a:cs typeface="Poppins" panose="00000500000000000000" pitchFamily="2" charset="0"/>
              </a:rPr>
              <a:t>«КОНВЕРТЕ»</a:t>
            </a:r>
            <a:r>
              <a:rPr lang="ru-RU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  <a:cs typeface="Poppins" panose="00000500000000000000" pitchFamily="2" charset="0"/>
              </a:rPr>
              <a:t>!  </a:t>
            </a:r>
          </a:p>
        </p:txBody>
      </p:sp>
      <p:pic>
        <p:nvPicPr>
          <p:cNvPr id="8" name="Picture 6" descr="C:\Users\Inet3018\Downloads\IMG_6547.png"/>
          <p:cNvPicPr>
            <a:picLocks noChangeAspect="1" noChangeArrowheads="1"/>
          </p:cNvPicPr>
          <p:nvPr/>
        </p:nvPicPr>
        <p:blipFill>
          <a:blip r:embed="rId11" cstate="print">
            <a:lum bright="10000"/>
          </a:blip>
          <a:srcRect/>
          <a:stretch>
            <a:fillRect/>
          </a:stretch>
        </p:blipFill>
        <p:spPr bwMode="auto">
          <a:xfrm>
            <a:off x="1454710" y="501607"/>
            <a:ext cx="729751" cy="547313"/>
          </a:xfrm>
          <a:prstGeom prst="rect">
            <a:avLst/>
          </a:prstGeom>
          <a:noFill/>
        </p:spPr>
      </p:pic>
      <p:pic>
        <p:nvPicPr>
          <p:cNvPr id="1032" name="Picture 8" descr="G:\Создание листовок\foni-papik-pro-6w66-p-kartinki-rabota-na-prozrachnom-fone-2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933251" y="3530011"/>
            <a:ext cx="2849526" cy="2849526"/>
          </a:xfrm>
          <a:prstGeom prst="rect">
            <a:avLst/>
          </a:prstGeom>
          <a:noFill/>
        </p:spPr>
      </p:pic>
      <p:pic>
        <p:nvPicPr>
          <p:cNvPr id="9" name="Picture 2" descr="C:\Users\Inet3018\Desktop\база\Логотип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391246" y="3657601"/>
            <a:ext cx="1111912" cy="1150688"/>
          </a:xfrm>
          <a:prstGeom prst="rect">
            <a:avLst/>
          </a:prstGeom>
          <a:noFill/>
        </p:spPr>
      </p:pic>
      <p:pic>
        <p:nvPicPr>
          <p:cNvPr id="10" name="Picture 3" descr="C:\Users\Inet3018\Desktop\фнс.gif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039293" y="3678865"/>
            <a:ext cx="1095156" cy="1095156"/>
          </a:xfrm>
          <a:prstGeom prst="rect">
            <a:avLst/>
          </a:prstGeom>
          <a:noFill/>
        </p:spPr>
      </p:pic>
      <p:pic>
        <p:nvPicPr>
          <p:cNvPr id="11" name="Picture 4" descr="C:\Users\Inet3018\Desktop\сфр.gif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060557" y="574157"/>
            <a:ext cx="1083415" cy="1083415"/>
          </a:xfrm>
          <a:prstGeom prst="rect">
            <a:avLst/>
          </a:prstGeom>
          <a:noFill/>
        </p:spPr>
      </p:pic>
      <p:pic>
        <p:nvPicPr>
          <p:cNvPr id="1028" name="Picture 4" descr="C:\Users\Inet3018\Downloads\IMG_6583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004303" y="661605"/>
            <a:ext cx="1918031" cy="907539"/>
          </a:xfrm>
          <a:prstGeom prst="rect">
            <a:avLst/>
          </a:prstGeom>
          <a:noFill/>
        </p:spPr>
      </p:pic>
      <p:pic>
        <p:nvPicPr>
          <p:cNvPr id="12" name="Picture 5" descr="C:\Users\Inet3018\Desktop\работа россии.gif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4315415" y="2083983"/>
            <a:ext cx="1117082" cy="1117082"/>
          </a:xfrm>
          <a:prstGeom prst="rect">
            <a:avLst/>
          </a:prstGeom>
          <a:noFill/>
        </p:spPr>
      </p:pic>
      <p:pic>
        <p:nvPicPr>
          <p:cNvPr id="14" name="Picture 2" descr="C:\Users\Inet3018\Desktop\роструд.gif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100122" y="6398105"/>
            <a:ext cx="1130558" cy="1130558"/>
          </a:xfrm>
          <a:prstGeom prst="rect">
            <a:avLst/>
          </a:prstGeom>
          <a:noFill/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01D5B0CB-3850-2CEE-6B52-F6C65BE08E64}"/>
              </a:ext>
            </a:extLst>
          </p:cNvPr>
          <p:cNvSpPr txBox="1"/>
          <p:nvPr/>
        </p:nvSpPr>
        <p:spPr>
          <a:xfrm>
            <a:off x="7736189" y="1991797"/>
            <a:ext cx="3677491" cy="923330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r>
              <a:rPr lang="ru-RU" sz="3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</a:rPr>
              <a:t>Нелегальная</a:t>
            </a:r>
            <a:endParaRPr lang="ru-RU" sz="3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Golos Text" panose="020B0503020202020204" pitchFamily="34" charset="0"/>
              <a:ea typeface="Golos Text" panose="020B0503020202020204" pitchFamily="34" charset="0"/>
            </a:endParaRPr>
          </a:p>
          <a:p>
            <a:r>
              <a:rPr lang="ru-RU" sz="3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</a:rPr>
              <a:t>занятость</a:t>
            </a:r>
            <a:endParaRPr lang="ru-RU" sz="3000" dirty="0">
              <a:solidFill>
                <a:schemeClr val="tx1">
                  <a:lumMod val="85000"/>
                  <a:lumOff val="15000"/>
                </a:schemeClr>
              </a:solidFill>
              <a:latin typeface="Golos Text" panose="020B0503020202020204" pitchFamily="34" charset="0"/>
              <a:ea typeface="Golos Text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0369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AC59C6A5-CC66-42E9-260E-0C65E031AB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Прямоугольник: скругленные углы 40">
            <a:extLst>
              <a:ext uri="{FF2B5EF4-FFF2-40B4-BE49-F238E27FC236}">
                <a16:creationId xmlns:a16="http://schemas.microsoft.com/office/drawing/2014/main" xmlns="" id="{29F24137-9E62-17CE-3F9C-133E0C1858C4}"/>
              </a:ext>
            </a:extLst>
          </p:cNvPr>
          <p:cNvSpPr/>
          <p:nvPr/>
        </p:nvSpPr>
        <p:spPr>
          <a:xfrm>
            <a:off x="4157853" y="4688958"/>
            <a:ext cx="2954549" cy="1467293"/>
          </a:xfrm>
          <a:prstGeom prst="roundRect">
            <a:avLst>
              <a:gd name="adj" fmla="val 11667"/>
            </a:avLst>
          </a:prstGeom>
          <a:solidFill>
            <a:srgbClr val="5494FC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0" rtlCol="0" anchor="ctr" anchorCtr="0"/>
          <a:lstStyle/>
          <a:p>
            <a:pPr algn="ctr" defTabSz="956973">
              <a:lnSpc>
                <a:spcPct val="85000"/>
              </a:lnSpc>
              <a:spcAft>
                <a:spcPts val="800"/>
              </a:spcAft>
              <a:defRPr/>
            </a:pPr>
            <a:endParaRPr lang="ru-RU" sz="1400" b="1" dirty="0">
              <a:solidFill>
                <a:schemeClr val="tx1">
                  <a:lumMod val="85000"/>
                  <a:lumOff val="15000"/>
                </a:schemeClr>
              </a:solidFill>
              <a:latin typeface="Golos Text" panose="020B0503020202020204" pitchFamily="34" charset="0"/>
              <a:ea typeface="Golos Text" panose="020B0503020202020204" pitchFamily="34" charset="0"/>
              <a:cs typeface="Poppins" panose="00000500000000000000" pitchFamily="2" charset="0"/>
            </a:endParaRPr>
          </a:p>
        </p:txBody>
      </p:sp>
      <p:sp>
        <p:nvSpPr>
          <p:cNvPr id="46" name="Прямоугольник 45">
            <a:extLst>
              <a:ext uri="{FF2B5EF4-FFF2-40B4-BE49-F238E27FC236}">
                <a16:creationId xmlns:a16="http://schemas.microsoft.com/office/drawing/2014/main" xmlns="" id="{6CAB0708-7979-0F8D-BF88-B7EAB286E93D}"/>
              </a:ext>
            </a:extLst>
          </p:cNvPr>
          <p:cNvSpPr/>
          <p:nvPr/>
        </p:nvSpPr>
        <p:spPr>
          <a:xfrm>
            <a:off x="7549116" y="2"/>
            <a:ext cx="3503059" cy="2169040"/>
          </a:xfrm>
          <a:prstGeom prst="rect">
            <a:avLst/>
          </a:prstGeom>
          <a:solidFill>
            <a:srgbClr val="5494FC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6CAB0708-7979-0F8D-BF88-B7EAB286E93D}"/>
              </a:ext>
            </a:extLst>
          </p:cNvPr>
          <p:cNvSpPr/>
          <p:nvPr/>
        </p:nvSpPr>
        <p:spPr>
          <a:xfrm>
            <a:off x="1" y="1"/>
            <a:ext cx="3583171" cy="2179673"/>
          </a:xfrm>
          <a:prstGeom prst="rect">
            <a:avLst/>
          </a:prstGeom>
          <a:solidFill>
            <a:srgbClr val="5494FC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0F055007-ADAC-E879-3CAA-B5A41A372B9B}"/>
              </a:ext>
            </a:extLst>
          </p:cNvPr>
          <p:cNvSpPr txBox="1"/>
          <p:nvPr/>
        </p:nvSpPr>
        <p:spPr>
          <a:xfrm>
            <a:off x="356846" y="548375"/>
            <a:ext cx="3274763" cy="984885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pPr defTabSz="1260256">
              <a:defRPr/>
            </a:pP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itchFamily="34" charset="0"/>
                <a:ea typeface="Golos Text" pitchFamily="34" charset="0"/>
                <a:cs typeface="Poppins" panose="00000500000000000000" pitchFamily="2" charset="0"/>
              </a:rPr>
              <a:t>Неформальная занятость (теневая) </a:t>
            </a:r>
            <a:r>
              <a:rPr lang="ru-RU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itchFamily="34" charset="0"/>
                <a:ea typeface="Golos Text" pitchFamily="34" charset="0"/>
                <a:cs typeface="Poppins" panose="00000500000000000000" pitchFamily="2" charset="0"/>
              </a:rPr>
              <a:t>- это неофициальная трудовая деятельность без договора.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1DF75036-BCE8-8EC4-AB6B-FE5B79B2CB73}"/>
              </a:ext>
            </a:extLst>
          </p:cNvPr>
          <p:cNvSpPr txBox="1"/>
          <p:nvPr/>
        </p:nvSpPr>
        <p:spPr>
          <a:xfrm>
            <a:off x="3930959" y="4847558"/>
            <a:ext cx="3405805" cy="1231106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pPr algn="ctr" defTabSz="956973">
              <a:defRPr/>
            </a:pP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  <a:cs typeface="Poppins" panose="00000500000000000000" pitchFamily="2" charset="0"/>
              </a:rPr>
              <a:t>Не соглашайтесь </a:t>
            </a:r>
          </a:p>
          <a:p>
            <a:pPr algn="ctr" defTabSz="956973">
              <a:defRPr/>
            </a:pP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  <a:cs typeface="Poppins" panose="00000500000000000000" pitchFamily="2" charset="0"/>
              </a:rPr>
              <a:t>на нелегальную работу</a:t>
            </a:r>
            <a:r>
              <a:rPr 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  <a:cs typeface="Poppins" panose="00000500000000000000" pitchFamily="2" charset="0"/>
              </a:rPr>
              <a:t> -</a:t>
            </a: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  <a:cs typeface="Poppins" panose="00000500000000000000" pitchFamily="2" charset="0"/>
              </a:rPr>
              <a:t>                                              защитите свои права </a:t>
            </a:r>
          </a:p>
          <a:p>
            <a:pPr algn="ctr" defTabSz="956973">
              <a:defRPr/>
            </a:pP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  <a:cs typeface="Poppins" panose="00000500000000000000" pitchFamily="2" charset="0"/>
              </a:rPr>
              <a:t>и обеспечьте достойное будущее!</a:t>
            </a:r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  <a:latin typeface="Golos Text" panose="020B0503020202020204" pitchFamily="34" charset="0"/>
              <a:ea typeface="Golos Text" panose="020B0503020202020204" pitchFamily="34" charset="0"/>
              <a:cs typeface="Poppins" panose="00000500000000000000" pitchFamily="2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55D5FF22-817F-6A21-1935-CCFACFF4B762}"/>
              </a:ext>
            </a:extLst>
          </p:cNvPr>
          <p:cNvSpPr txBox="1"/>
          <p:nvPr/>
        </p:nvSpPr>
        <p:spPr>
          <a:xfrm>
            <a:off x="4205815" y="6538132"/>
            <a:ext cx="2933579" cy="692497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pPr defTabSz="1260256">
              <a:spcAft>
                <a:spcPts val="600"/>
              </a:spcAft>
              <a:defRPr/>
            </a:pPr>
            <a:r>
              <a:rPr lang="ru-RU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  <a:cs typeface="Poppins" panose="00000500000000000000" pitchFamily="2" charset="0"/>
              </a:rPr>
              <a:t>Легализация трудовых отношений - основа защиты трудовых прав работников.</a:t>
            </a:r>
            <a:endParaRPr lang="ru-RU" sz="1500" dirty="0">
              <a:solidFill>
                <a:schemeClr val="tx1">
                  <a:lumMod val="85000"/>
                  <a:lumOff val="15000"/>
                </a:schemeClr>
              </a:solidFill>
              <a:latin typeface="Golos Text" panose="020B0503020202020204" pitchFamily="34" charset="0"/>
              <a:ea typeface="Golos Text" panose="020B0503020202020204" pitchFamily="34" charset="0"/>
              <a:cs typeface="Poppins" panose="00000500000000000000" pitchFamily="2" charset="0"/>
            </a:endParaRPr>
          </a:p>
        </p:txBody>
      </p:sp>
      <p:cxnSp>
        <p:nvCxnSpPr>
          <p:cNvPr id="50" name="Прямая соединительная линия 49">
            <a:extLst>
              <a:ext uri="{FF2B5EF4-FFF2-40B4-BE49-F238E27FC236}">
                <a16:creationId xmlns:a16="http://schemas.microsoft.com/office/drawing/2014/main" xmlns="" id="{0D118CFC-F94B-369B-06DE-24CC19840C2F}"/>
              </a:ext>
            </a:extLst>
          </p:cNvPr>
          <p:cNvCxnSpPr>
            <a:cxnSpLocks/>
          </p:cNvCxnSpPr>
          <p:nvPr/>
        </p:nvCxnSpPr>
        <p:spPr>
          <a:xfrm>
            <a:off x="7711646" y="6551815"/>
            <a:ext cx="3063394" cy="0"/>
          </a:xfrm>
          <a:prstGeom prst="line">
            <a:avLst/>
          </a:prstGeom>
          <a:ln w="12700">
            <a:solidFill>
              <a:srgbClr val="EAF2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4" name="TextBox 183">
            <a:extLst>
              <a:ext uri="{FF2B5EF4-FFF2-40B4-BE49-F238E27FC236}">
                <a16:creationId xmlns:a16="http://schemas.microsoft.com/office/drawing/2014/main" xmlns="" id="{96969391-5215-0235-D8CF-AB1BF4C4BB45}"/>
              </a:ext>
            </a:extLst>
          </p:cNvPr>
          <p:cNvSpPr txBox="1"/>
          <p:nvPr/>
        </p:nvSpPr>
        <p:spPr>
          <a:xfrm>
            <a:off x="644715" y="3854723"/>
            <a:ext cx="2820318" cy="3154710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r>
              <a:rPr lang="ru-RU" sz="1500" dirty="0" smtClean="0">
                <a:latin typeface="Golos Text" pitchFamily="34" charset="0"/>
                <a:ea typeface="Golos Text" pitchFamily="34" charset="0"/>
              </a:rPr>
              <a:t>Отсутствие социальной защиты: нет оплачиваемого отпуска и больничного, нет гарантий при увольнении</a:t>
            </a:r>
          </a:p>
          <a:p>
            <a:endParaRPr lang="ru-RU" sz="500" dirty="0" smtClean="0">
              <a:latin typeface="Golos Text" pitchFamily="34" charset="0"/>
              <a:ea typeface="Golos Text" pitchFamily="34" charset="0"/>
            </a:endParaRPr>
          </a:p>
          <a:p>
            <a:r>
              <a:rPr lang="ru-RU" sz="1500" dirty="0" smtClean="0">
                <a:latin typeface="Golos Text" pitchFamily="34" charset="0"/>
                <a:ea typeface="Golos Text" pitchFamily="34" charset="0"/>
              </a:rPr>
              <a:t>Нелегальная занятость не учитывается при формировании вашей будущей пенсии</a:t>
            </a:r>
          </a:p>
          <a:p>
            <a:endParaRPr lang="ru-RU" sz="500" dirty="0" smtClean="0">
              <a:latin typeface="Golos Text" pitchFamily="34" charset="0"/>
              <a:ea typeface="Golos Text" pitchFamily="34" charset="0"/>
            </a:endParaRPr>
          </a:p>
          <a:p>
            <a:r>
              <a:rPr lang="ru-RU" sz="1500" dirty="0" smtClean="0">
                <a:latin typeface="Golos Text" pitchFamily="34" charset="0"/>
                <a:ea typeface="Golos Text" pitchFamily="34" charset="0"/>
              </a:rPr>
              <a:t>Правовая незащищенность:</a:t>
            </a:r>
          </a:p>
          <a:p>
            <a:r>
              <a:rPr lang="ru-RU" sz="1500" dirty="0" smtClean="0">
                <a:latin typeface="Golos Text" pitchFamily="34" charset="0"/>
                <a:ea typeface="Golos Text" pitchFamily="34" charset="0"/>
              </a:rPr>
              <a:t>возможны задержки или невыплата заработной платы, отсутствие защиты трудовых прав</a:t>
            </a:r>
          </a:p>
        </p:txBody>
      </p:sp>
      <p:grpSp>
        <p:nvGrpSpPr>
          <p:cNvPr id="185" name="Группа 184">
            <a:extLst>
              <a:ext uri="{FF2B5EF4-FFF2-40B4-BE49-F238E27FC236}">
                <a16:creationId xmlns:a16="http://schemas.microsoft.com/office/drawing/2014/main" xmlns="" id="{FE5C989E-20DB-22C5-7EA1-F960993186D2}"/>
              </a:ext>
            </a:extLst>
          </p:cNvPr>
          <p:cNvGrpSpPr/>
          <p:nvPr/>
        </p:nvGrpSpPr>
        <p:grpSpPr>
          <a:xfrm>
            <a:off x="5266627" y="4253022"/>
            <a:ext cx="698536" cy="619209"/>
            <a:chOff x="4200419" y="3265833"/>
            <a:chExt cx="1866894" cy="1866894"/>
          </a:xfrm>
        </p:grpSpPr>
        <p:sp>
          <p:nvSpPr>
            <p:cNvPr id="187" name="Полилиния: фигура 44">
              <a:extLst>
                <a:ext uri="{FF2B5EF4-FFF2-40B4-BE49-F238E27FC236}">
                  <a16:creationId xmlns:a16="http://schemas.microsoft.com/office/drawing/2014/main" xmlns="" id="{7046C00E-5A3A-0D9A-E534-082CE7BEC26A}"/>
                </a:ext>
              </a:extLst>
            </p:cNvPr>
            <p:cNvSpPr/>
            <p:nvPr/>
          </p:nvSpPr>
          <p:spPr>
            <a:xfrm>
              <a:off x="4410635" y="3539266"/>
              <a:ext cx="1463040" cy="1312433"/>
            </a:xfrm>
            <a:custGeom>
              <a:avLst/>
              <a:gdLst>
                <a:gd name="connsiteX0" fmla="*/ 710005 w 1463040"/>
                <a:gd name="connsiteY0" fmla="*/ 0 h 1312433"/>
                <a:gd name="connsiteX1" fmla="*/ 0 w 1463040"/>
                <a:gd name="connsiteY1" fmla="*/ 1312433 h 1312433"/>
                <a:gd name="connsiteX2" fmla="*/ 1463040 w 1463040"/>
                <a:gd name="connsiteY2" fmla="*/ 1312433 h 1312433"/>
                <a:gd name="connsiteX3" fmla="*/ 710005 w 1463040"/>
                <a:gd name="connsiteY3" fmla="*/ 0 h 1312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63040" h="1312433">
                  <a:moveTo>
                    <a:pt x="710005" y="0"/>
                  </a:moveTo>
                  <a:lnTo>
                    <a:pt x="0" y="1312433"/>
                  </a:lnTo>
                  <a:lnTo>
                    <a:pt x="1463040" y="1312433"/>
                  </a:lnTo>
                  <a:lnTo>
                    <a:pt x="71000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89" name="Рисунок 188" descr="Предупреждение со сплошной заливкой">
              <a:extLst>
                <a:ext uri="{FF2B5EF4-FFF2-40B4-BE49-F238E27FC236}">
                  <a16:creationId xmlns:a16="http://schemas.microsoft.com/office/drawing/2014/main" xmlns="" id="{0FEA17C1-A21B-9EA3-83F5-BE602B0B5B3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4200419" y="3265833"/>
              <a:ext cx="1866894" cy="1866894"/>
            </a:xfrm>
            <a:prstGeom prst="rect">
              <a:avLst/>
            </a:prstGeom>
          </p:spPr>
        </p:pic>
      </p:grpSp>
      <p:sp>
        <p:nvSpPr>
          <p:cNvPr id="192" name="TextBox 191">
            <a:extLst>
              <a:ext uri="{FF2B5EF4-FFF2-40B4-BE49-F238E27FC236}">
                <a16:creationId xmlns:a16="http://schemas.microsoft.com/office/drawing/2014/main" xmlns="" id="{55D5FF22-817F-6A21-1935-CCFACFF4B762}"/>
              </a:ext>
            </a:extLst>
          </p:cNvPr>
          <p:cNvSpPr txBox="1"/>
          <p:nvPr/>
        </p:nvSpPr>
        <p:spPr>
          <a:xfrm>
            <a:off x="4077889" y="523888"/>
            <a:ext cx="2933579" cy="461665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pPr defTabSz="1260256">
              <a:spcAft>
                <a:spcPts val="600"/>
              </a:spcAft>
              <a:tabLst>
                <a:tab pos="1435100" algn="l"/>
              </a:tabLst>
              <a:defRPr/>
            </a:pPr>
            <a:r>
              <a:rPr lang="ru-RU" sz="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itchFamily="34" charset="0"/>
                <a:ea typeface="Golos Text" pitchFamily="34" charset="0"/>
                <a:cs typeface="Poppins" panose="00000500000000000000" pitchFamily="2" charset="0"/>
              </a:rPr>
              <a:t>Преимущества официального трудового договора:</a:t>
            </a: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xmlns="" id="{3A51D8A3-26E9-A208-EA84-3B7273748F1E}"/>
              </a:ext>
            </a:extLst>
          </p:cNvPr>
          <p:cNvSpPr txBox="1"/>
          <p:nvPr/>
        </p:nvSpPr>
        <p:spPr>
          <a:xfrm>
            <a:off x="7834481" y="1020960"/>
            <a:ext cx="2831460" cy="692497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pPr defTabSz="1260256">
              <a:spcAft>
                <a:spcPts val="600"/>
              </a:spcAft>
              <a:defRPr/>
            </a:pPr>
            <a:r>
              <a:rPr lang="ru-RU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  <a:cs typeface="Poppins" panose="00000500000000000000" pitchFamily="2" charset="0"/>
              </a:rPr>
              <a:t>Многие, стремясь к быстрому заработку, соглашаются на нелегальную работу.</a:t>
            </a:r>
            <a:endParaRPr lang="ru-RU" sz="1500" dirty="0">
              <a:solidFill>
                <a:schemeClr val="tx1">
                  <a:lumMod val="85000"/>
                  <a:lumOff val="15000"/>
                </a:schemeClr>
              </a:solidFill>
              <a:latin typeface="Golos Text" panose="020B0503020202020204" pitchFamily="34" charset="0"/>
              <a:ea typeface="Golos Text" panose="020B0503020202020204" pitchFamily="34" charset="0"/>
              <a:cs typeface="Poppins" panose="00000500000000000000" pitchFamily="2" charset="0"/>
            </a:endParaRP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xmlns="" id="{3A51D8A3-26E9-A208-EA84-3B7273748F1E}"/>
              </a:ext>
            </a:extLst>
          </p:cNvPr>
          <p:cNvSpPr txBox="1"/>
          <p:nvPr/>
        </p:nvSpPr>
        <p:spPr>
          <a:xfrm>
            <a:off x="7829241" y="502462"/>
            <a:ext cx="2831460" cy="461665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pPr defTabSz="1260256">
              <a:spcAft>
                <a:spcPts val="600"/>
              </a:spcAft>
              <a:defRPr/>
            </a:pPr>
            <a:r>
              <a:rPr lang="ru-RU" sz="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  <a:cs typeface="Poppins" panose="00000500000000000000" pitchFamily="2" charset="0"/>
              </a:rPr>
              <a:t>Вы рискуете больше,              чем думаете.</a:t>
            </a:r>
            <a:endParaRPr lang="ru-RU" sz="1500" b="1" dirty="0">
              <a:solidFill>
                <a:schemeClr val="tx1">
                  <a:lumMod val="85000"/>
                  <a:lumOff val="15000"/>
                </a:schemeClr>
              </a:solidFill>
              <a:latin typeface="Golos Text" panose="020B0503020202020204" pitchFamily="34" charset="0"/>
              <a:ea typeface="Golos Text" panose="020B0503020202020204" pitchFamily="34" charset="0"/>
              <a:cs typeface="Poppins" panose="00000500000000000000" pitchFamily="2" charset="0"/>
            </a:endParaRP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xmlns="" id="{D46580BA-9A30-7B0C-8D32-121F04AAE516}"/>
              </a:ext>
            </a:extLst>
          </p:cNvPr>
          <p:cNvSpPr txBox="1"/>
          <p:nvPr/>
        </p:nvSpPr>
        <p:spPr>
          <a:xfrm>
            <a:off x="7833837" y="1841055"/>
            <a:ext cx="3218338" cy="196208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pPr defTabSz="1260256">
              <a:lnSpc>
                <a:spcPct val="85000"/>
              </a:lnSpc>
              <a:spcAft>
                <a:spcPts val="600"/>
              </a:spcAft>
              <a:defRPr/>
            </a:pPr>
            <a:r>
              <a:rPr lang="ru-RU" sz="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  <a:cs typeface="Poppins" panose="00000500000000000000" pitchFamily="2" charset="0"/>
              </a:rPr>
              <a:t>Но стоит ли рисковать?</a:t>
            </a:r>
            <a:endParaRPr lang="ru-RU" sz="1500" dirty="0">
              <a:solidFill>
                <a:schemeClr val="tx1">
                  <a:lumMod val="85000"/>
                  <a:lumOff val="15000"/>
                </a:schemeClr>
              </a:solidFill>
              <a:latin typeface="Golos Text" panose="020B0503020202020204" pitchFamily="34" charset="0"/>
              <a:ea typeface="Golos Text" panose="020B0503020202020204" pitchFamily="34" charset="0"/>
              <a:cs typeface="Poppins" panose="00000500000000000000" pitchFamily="2" charset="0"/>
            </a:endParaRP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xmlns="" id="{55D5FF22-817F-6A21-1935-CCFACFF4B762}"/>
              </a:ext>
            </a:extLst>
          </p:cNvPr>
          <p:cNvSpPr txBox="1"/>
          <p:nvPr/>
        </p:nvSpPr>
        <p:spPr>
          <a:xfrm>
            <a:off x="7837707" y="6710829"/>
            <a:ext cx="2933579" cy="461665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pPr algn="ctr" defTabSz="1260256">
              <a:spcAft>
                <a:spcPts val="600"/>
              </a:spcAft>
              <a:defRPr/>
            </a:pPr>
            <a:r>
              <a:rPr lang="ru-RU" sz="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  <a:cs typeface="Poppins" panose="00000500000000000000" pitchFamily="2" charset="0"/>
              </a:rPr>
              <a:t>ВЫБИРАЙТЕ ОФИЦИАЛЬНОЕ ТРУДОУСТРОЙСТВО!</a:t>
            </a:r>
            <a:endParaRPr lang="ru-RU" sz="1500" b="1" dirty="0">
              <a:solidFill>
                <a:schemeClr val="tx1">
                  <a:lumMod val="85000"/>
                  <a:lumOff val="15000"/>
                </a:schemeClr>
              </a:solidFill>
              <a:latin typeface="Golos Text" panose="020B0503020202020204" pitchFamily="34" charset="0"/>
              <a:ea typeface="Golos Text" panose="020B0503020202020204" pitchFamily="34" charset="0"/>
              <a:cs typeface="Poppins" panose="00000500000000000000" pitchFamily="2" charset="0"/>
            </a:endParaRPr>
          </a:p>
        </p:txBody>
      </p:sp>
      <p:pic>
        <p:nvPicPr>
          <p:cNvPr id="1027" name="Picture 3" descr="C:\Users\Inet3018\Downloads\izolirovannaa-biznes-koncepcia-3d-vizualizacii-rukopozatia(1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0961" y="1530167"/>
            <a:ext cx="1981643" cy="1486232"/>
          </a:xfrm>
          <a:prstGeom prst="rect">
            <a:avLst/>
          </a:prstGeom>
          <a:noFill/>
        </p:spPr>
      </p:pic>
      <p:sp>
        <p:nvSpPr>
          <p:cNvPr id="24" name="Нашивка 23"/>
          <p:cNvSpPr/>
          <p:nvPr/>
        </p:nvSpPr>
        <p:spPr>
          <a:xfrm>
            <a:off x="357077" y="3897302"/>
            <a:ext cx="211015" cy="213951"/>
          </a:xfrm>
          <a:prstGeom prst="chevron">
            <a:avLst/>
          </a:prstGeom>
          <a:solidFill>
            <a:srgbClr val="69A0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5" name="Нашивка 24"/>
          <p:cNvSpPr/>
          <p:nvPr/>
        </p:nvSpPr>
        <p:spPr>
          <a:xfrm>
            <a:off x="369187" y="4867523"/>
            <a:ext cx="211015" cy="213951"/>
          </a:xfrm>
          <a:prstGeom prst="chevron">
            <a:avLst/>
          </a:prstGeom>
          <a:solidFill>
            <a:srgbClr val="69A0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6" name="Нашивка 25"/>
          <p:cNvSpPr/>
          <p:nvPr/>
        </p:nvSpPr>
        <p:spPr>
          <a:xfrm>
            <a:off x="371254" y="5848672"/>
            <a:ext cx="211015" cy="213951"/>
          </a:xfrm>
          <a:prstGeom prst="chevron">
            <a:avLst/>
          </a:prstGeom>
          <a:solidFill>
            <a:srgbClr val="69A0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28" name="AutoShape 4" descr="бизнесмен подписывает контракт подписывает руку PNG , концепция, Работа,  покупка PNG картинки и пнг рисунок для бесплатной загруз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96969391-5215-0235-D8CF-AB1BF4C4BB45}"/>
              </a:ext>
            </a:extLst>
          </p:cNvPr>
          <p:cNvSpPr txBox="1"/>
          <p:nvPr/>
        </p:nvSpPr>
        <p:spPr>
          <a:xfrm>
            <a:off x="373585" y="3126393"/>
            <a:ext cx="3049804" cy="492443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itchFamily="34" charset="0"/>
                <a:ea typeface="Golos Text" pitchFamily="34" charset="0"/>
              </a:rPr>
              <a:t>Последствия теневой занятости: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55D5FF22-817F-6A21-1935-CCFACFF4B762}"/>
              </a:ext>
            </a:extLst>
          </p:cNvPr>
          <p:cNvSpPr txBox="1"/>
          <p:nvPr/>
        </p:nvSpPr>
        <p:spPr>
          <a:xfrm>
            <a:off x="4411042" y="1176017"/>
            <a:ext cx="2933579" cy="2923877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r>
              <a:rPr lang="ru-RU" sz="1500" dirty="0" smtClean="0">
                <a:latin typeface="Golos Text" pitchFamily="34" charset="0"/>
                <a:ea typeface="Golos Text" pitchFamily="34" charset="0"/>
              </a:rPr>
              <a:t>Регулирование условий </a:t>
            </a:r>
          </a:p>
          <a:p>
            <a:r>
              <a:rPr lang="ru-RU" sz="1500" dirty="0" smtClean="0">
                <a:latin typeface="Golos Text" pitchFamily="34" charset="0"/>
                <a:ea typeface="Golos Text" pitchFamily="34" charset="0"/>
              </a:rPr>
              <a:t>труда</a:t>
            </a:r>
          </a:p>
          <a:p>
            <a:endParaRPr lang="ru-RU" sz="500" dirty="0" smtClean="0">
              <a:latin typeface="Golos Text" pitchFamily="34" charset="0"/>
              <a:ea typeface="Golos Text" pitchFamily="34" charset="0"/>
            </a:endParaRPr>
          </a:p>
          <a:p>
            <a:r>
              <a:rPr lang="ru-RU" sz="1500" dirty="0" smtClean="0">
                <a:latin typeface="Golos Text" pitchFamily="34" charset="0"/>
                <a:ea typeface="Golos Text" pitchFamily="34" charset="0"/>
              </a:rPr>
              <a:t>Своевременная выплата заработной платы</a:t>
            </a:r>
          </a:p>
          <a:p>
            <a:endParaRPr lang="ru-RU" sz="500" dirty="0" smtClean="0">
              <a:latin typeface="Golos Text" pitchFamily="34" charset="0"/>
              <a:ea typeface="Golos Text" pitchFamily="34" charset="0"/>
            </a:endParaRPr>
          </a:p>
          <a:p>
            <a:r>
              <a:rPr lang="ru-RU" sz="1500" dirty="0" smtClean="0">
                <a:latin typeface="Golos Text" pitchFamily="34" charset="0"/>
                <a:ea typeface="Golos Text" pitchFamily="34" charset="0"/>
              </a:rPr>
              <a:t>Соответствие рабочего </a:t>
            </a:r>
          </a:p>
          <a:p>
            <a:r>
              <a:rPr lang="ru-RU" sz="1500" dirty="0" smtClean="0">
                <a:latin typeface="Golos Text" pitchFamily="34" charset="0"/>
                <a:ea typeface="Golos Text" pitchFamily="34" charset="0"/>
              </a:rPr>
              <a:t>места нормам охраны труда</a:t>
            </a:r>
          </a:p>
          <a:p>
            <a:endParaRPr lang="ru-RU" sz="500" dirty="0" smtClean="0">
              <a:latin typeface="Golos Text" pitchFamily="34" charset="0"/>
              <a:ea typeface="Golos Text" pitchFamily="34" charset="0"/>
            </a:endParaRPr>
          </a:p>
          <a:p>
            <a:r>
              <a:rPr lang="ru-RU" sz="1500" dirty="0" smtClean="0">
                <a:latin typeface="Golos Text" pitchFamily="34" charset="0"/>
                <a:ea typeface="Golos Text" pitchFamily="34" charset="0"/>
              </a:rPr>
              <a:t>Установление нормального рабочего времени</a:t>
            </a:r>
          </a:p>
          <a:p>
            <a:endParaRPr lang="ru-RU" sz="500" dirty="0" smtClean="0">
              <a:latin typeface="Golos Text" pitchFamily="34" charset="0"/>
              <a:ea typeface="Golos Text" pitchFamily="34" charset="0"/>
            </a:endParaRPr>
          </a:p>
          <a:p>
            <a:r>
              <a:rPr lang="ru-RU" sz="1500" dirty="0" smtClean="0">
                <a:latin typeface="Golos Text" pitchFamily="34" charset="0"/>
                <a:ea typeface="Golos Text" pitchFamily="34" charset="0"/>
              </a:rPr>
              <a:t>Предоставление выходных и отпусков</a:t>
            </a:r>
          </a:p>
          <a:p>
            <a:endParaRPr lang="ru-RU" sz="500" dirty="0" smtClean="0">
              <a:latin typeface="Golos Text" pitchFamily="34" charset="0"/>
              <a:ea typeface="Golos Text" pitchFamily="34" charset="0"/>
            </a:endParaRPr>
          </a:p>
          <a:p>
            <a:r>
              <a:rPr lang="ru-RU" sz="1500" dirty="0" smtClean="0">
                <a:latin typeface="Golos Text" pitchFamily="34" charset="0"/>
                <a:ea typeface="Golos Text" pitchFamily="34" charset="0"/>
              </a:rPr>
              <a:t>Социальное страхование</a:t>
            </a:r>
            <a:endParaRPr lang="ru-RU" sz="1500" dirty="0">
              <a:solidFill>
                <a:schemeClr val="tx1">
                  <a:lumMod val="85000"/>
                  <a:lumOff val="15000"/>
                </a:schemeClr>
              </a:solidFill>
              <a:latin typeface="Golos Text" pitchFamily="34" charset="0"/>
              <a:ea typeface="Golos Text" pitchFamily="34" charset="0"/>
              <a:cs typeface="Poppins" panose="00000500000000000000" pitchFamily="2" charset="0"/>
            </a:endParaRPr>
          </a:p>
        </p:txBody>
      </p:sp>
      <p:sp>
        <p:nvSpPr>
          <p:cNvPr id="41" name="Нашивка 40"/>
          <p:cNvSpPr/>
          <p:nvPr/>
        </p:nvSpPr>
        <p:spPr>
          <a:xfrm>
            <a:off x="4092650" y="1200176"/>
            <a:ext cx="211015" cy="213951"/>
          </a:xfrm>
          <a:prstGeom prst="chevron">
            <a:avLst/>
          </a:prstGeom>
          <a:solidFill>
            <a:srgbClr val="69A0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2" name="Нашивка 41"/>
          <p:cNvSpPr/>
          <p:nvPr/>
        </p:nvSpPr>
        <p:spPr>
          <a:xfrm>
            <a:off x="4096192" y="1756613"/>
            <a:ext cx="211015" cy="213951"/>
          </a:xfrm>
          <a:prstGeom prst="chevron">
            <a:avLst/>
          </a:prstGeom>
          <a:solidFill>
            <a:srgbClr val="69A0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5" name="Нашивка 44"/>
          <p:cNvSpPr/>
          <p:nvPr/>
        </p:nvSpPr>
        <p:spPr>
          <a:xfrm>
            <a:off x="4078470" y="2270520"/>
            <a:ext cx="211015" cy="213951"/>
          </a:xfrm>
          <a:prstGeom prst="chevron">
            <a:avLst/>
          </a:prstGeom>
          <a:solidFill>
            <a:srgbClr val="69A0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7" name="Нашивка 46"/>
          <p:cNvSpPr/>
          <p:nvPr/>
        </p:nvSpPr>
        <p:spPr>
          <a:xfrm>
            <a:off x="4103282" y="2795059"/>
            <a:ext cx="211015" cy="213951"/>
          </a:xfrm>
          <a:prstGeom prst="chevron">
            <a:avLst/>
          </a:prstGeom>
          <a:solidFill>
            <a:srgbClr val="69A0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1" name="Нашивка 50"/>
          <p:cNvSpPr/>
          <p:nvPr/>
        </p:nvSpPr>
        <p:spPr>
          <a:xfrm>
            <a:off x="4106825" y="3861859"/>
            <a:ext cx="211015" cy="213951"/>
          </a:xfrm>
          <a:prstGeom prst="chevron">
            <a:avLst/>
          </a:prstGeom>
          <a:solidFill>
            <a:srgbClr val="69A0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3" name="Нашивка 52"/>
          <p:cNvSpPr/>
          <p:nvPr/>
        </p:nvSpPr>
        <p:spPr>
          <a:xfrm>
            <a:off x="4099738" y="3344409"/>
            <a:ext cx="211015" cy="213951"/>
          </a:xfrm>
          <a:prstGeom prst="chevron">
            <a:avLst/>
          </a:prstGeom>
          <a:solidFill>
            <a:srgbClr val="69A0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1026" name="Picture 2" descr="C:\Users\Inet3018\Desktop\5274708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81039" y="2468157"/>
            <a:ext cx="3571136" cy="35711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13056122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Тема Office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1630</TotalTime>
  <Words>177</Words>
  <Application>Microsoft Office PowerPoint</Application>
  <PresentationFormat>Произвольный</PresentationFormat>
  <Paragraphs>40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Kristina Markaryan</dc:creator>
  <cp:lastModifiedBy>Sautkina</cp:lastModifiedBy>
  <cp:revision>161</cp:revision>
  <dcterms:created xsi:type="dcterms:W3CDTF">2025-06-03T13:01:55Z</dcterms:created>
  <dcterms:modified xsi:type="dcterms:W3CDTF">2025-12-22T09:37:54Z</dcterms:modified>
</cp:coreProperties>
</file>